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15" r:id="rId3"/>
    <p:sldId id="316" r:id="rId4"/>
    <p:sldId id="334" r:id="rId5"/>
    <p:sldId id="329" r:id="rId6"/>
    <p:sldId id="330" r:id="rId7"/>
    <p:sldId id="331" r:id="rId8"/>
    <p:sldId id="332" r:id="rId9"/>
    <p:sldId id="317" r:id="rId10"/>
    <p:sldId id="301" r:id="rId11"/>
    <p:sldId id="257" r:id="rId12"/>
    <p:sldId id="287" r:id="rId13"/>
    <p:sldId id="294" r:id="rId14"/>
    <p:sldId id="286" r:id="rId15"/>
    <p:sldId id="306" r:id="rId16"/>
    <p:sldId id="319" r:id="rId17"/>
    <p:sldId id="326" r:id="rId18"/>
    <p:sldId id="311" r:id="rId19"/>
    <p:sldId id="312" r:id="rId20"/>
    <p:sldId id="299" r:id="rId21"/>
    <p:sldId id="282" r:id="rId22"/>
    <p:sldId id="322" r:id="rId23"/>
    <p:sldId id="302" r:id="rId24"/>
    <p:sldId id="289" r:id="rId25"/>
    <p:sldId id="318" r:id="rId26"/>
    <p:sldId id="335" r:id="rId27"/>
    <p:sldId id="295" r:id="rId28"/>
    <p:sldId id="296" r:id="rId29"/>
    <p:sldId id="327" r:id="rId30"/>
    <p:sldId id="305" r:id="rId31"/>
    <p:sldId id="338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376BA"/>
    <a:srgbClr val="1C86C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6" autoAdjust="0"/>
    <p:restoredTop sz="95596" autoAdjust="0"/>
  </p:normalViewPr>
  <p:slideViewPr>
    <p:cSldViewPr>
      <p:cViewPr varScale="1">
        <p:scale>
          <a:sx n="110" d="100"/>
          <a:sy n="110" d="100"/>
        </p:scale>
        <p:origin x="17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036D09-BDC2-40C4-A039-326D454C711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2EE7B6-5456-4AD6-AB6A-DFA8F518974F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Внешняя 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мотивация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D6251B1-E47F-42D4-AA5D-F9128D85CB44}" type="parTrans" cxnId="{BCF36BB7-2ACA-4473-8A31-D2744A35685F}">
      <dgm:prSet/>
      <dgm:spPr/>
      <dgm:t>
        <a:bodyPr/>
        <a:lstStyle/>
        <a:p>
          <a:endParaRPr lang="ru-RU"/>
        </a:p>
      </dgm:t>
    </dgm:pt>
    <dgm:pt modelId="{FA366F9F-DAEB-49B6-849F-A0FA3CB50CB7}" type="sibTrans" cxnId="{BCF36BB7-2ACA-4473-8A31-D2744A35685F}">
      <dgm:prSet/>
      <dgm:spPr/>
      <dgm:t>
        <a:bodyPr/>
        <a:lstStyle/>
        <a:p>
          <a:endParaRPr lang="ru-RU"/>
        </a:p>
      </dgm:t>
    </dgm:pt>
    <dgm:pt modelId="{096BB49C-B3A8-432A-A248-6E9F6C74A41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Внешне положительная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(желание хорошо учиться, 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получать высокие оценки)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F2CB7A0-A471-4C8A-B35B-45B5FEDC0C94}" type="parTrans" cxnId="{D847D92F-BC13-4E1A-B8EA-3E17A07ED436}">
      <dgm:prSet/>
      <dgm:spPr/>
      <dgm:t>
        <a:bodyPr/>
        <a:lstStyle/>
        <a:p>
          <a:endParaRPr lang="ru-RU"/>
        </a:p>
      </dgm:t>
    </dgm:pt>
    <dgm:pt modelId="{7B38754F-2CEF-4149-93C6-BAD93D896CCF}" type="sibTrans" cxnId="{D847D92F-BC13-4E1A-B8EA-3E17A07ED436}">
      <dgm:prSet/>
      <dgm:spPr/>
      <dgm:t>
        <a:bodyPr/>
        <a:lstStyle/>
        <a:p>
          <a:endParaRPr lang="ru-RU"/>
        </a:p>
      </dgm:t>
    </dgm:pt>
    <dgm:pt modelId="{ACAA7757-572C-456C-8DBE-7A4034A789D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Внешне отрицательная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(чтобы не ругали, отстали с просьбами)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7582299-126C-4979-B3EE-9E8EBFA949ED}" type="parTrans" cxnId="{BF3C46F2-8864-4540-9AE6-E716E8FFED7B}">
      <dgm:prSet/>
      <dgm:spPr/>
      <dgm:t>
        <a:bodyPr/>
        <a:lstStyle/>
        <a:p>
          <a:endParaRPr lang="ru-RU"/>
        </a:p>
      </dgm:t>
    </dgm:pt>
    <dgm:pt modelId="{6DF7EB00-4BDF-4C1C-B82D-29201A67E700}" type="sibTrans" cxnId="{BF3C46F2-8864-4540-9AE6-E716E8FFED7B}">
      <dgm:prSet/>
      <dgm:spPr/>
      <dgm:t>
        <a:bodyPr/>
        <a:lstStyle/>
        <a:p>
          <a:endParaRPr lang="ru-RU"/>
        </a:p>
      </dgm:t>
    </dgm:pt>
    <dgm:pt modelId="{95E0EB2E-CC9F-4FD9-B5C9-BDF45345B2C0}" type="pres">
      <dgm:prSet presAssocID="{05036D09-BDC2-40C4-A039-326D454C71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2790FD-A09D-42D4-B086-1356364A8805}" type="pres">
      <dgm:prSet presAssocID="{A52EE7B6-5456-4AD6-AB6A-DFA8F518974F}" presName="hierRoot1" presStyleCnt="0"/>
      <dgm:spPr/>
    </dgm:pt>
    <dgm:pt modelId="{6697B416-8C2D-4F39-BE66-9ED522BF632A}" type="pres">
      <dgm:prSet presAssocID="{A52EE7B6-5456-4AD6-AB6A-DFA8F518974F}" presName="composite" presStyleCnt="0"/>
      <dgm:spPr/>
    </dgm:pt>
    <dgm:pt modelId="{E1CB573A-0FDE-4609-A81B-4D9BACF49AD5}" type="pres">
      <dgm:prSet presAssocID="{A52EE7B6-5456-4AD6-AB6A-DFA8F518974F}" presName="background" presStyleLbl="node0" presStyleIdx="0" presStyleCnt="1"/>
      <dgm:spPr/>
    </dgm:pt>
    <dgm:pt modelId="{41CC8785-93C4-484F-902E-D949BBF9043A}" type="pres">
      <dgm:prSet presAssocID="{A52EE7B6-5456-4AD6-AB6A-DFA8F518974F}" presName="text" presStyleLbl="fgAcc0" presStyleIdx="0" presStyleCnt="1" custScaleX="202220" custScaleY="108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F3EDA9-560A-4FC5-B396-C341FF1D28FA}" type="pres">
      <dgm:prSet presAssocID="{A52EE7B6-5456-4AD6-AB6A-DFA8F518974F}" presName="hierChild2" presStyleCnt="0"/>
      <dgm:spPr/>
    </dgm:pt>
    <dgm:pt modelId="{DD0FA88A-34C4-41DA-81A9-381D51A8D424}" type="pres">
      <dgm:prSet presAssocID="{1F2CB7A0-A471-4C8A-B35B-45B5FEDC0C9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3298239-82DA-4563-A195-A6A923BACC02}" type="pres">
      <dgm:prSet presAssocID="{096BB49C-B3A8-432A-A248-6E9F6C74A41E}" presName="hierRoot2" presStyleCnt="0"/>
      <dgm:spPr/>
    </dgm:pt>
    <dgm:pt modelId="{7C7B0777-71D8-4A4A-9346-893EBAA1A3D9}" type="pres">
      <dgm:prSet presAssocID="{096BB49C-B3A8-432A-A248-6E9F6C74A41E}" presName="composite2" presStyleCnt="0"/>
      <dgm:spPr/>
    </dgm:pt>
    <dgm:pt modelId="{A246C8DF-F0B8-4D45-BBC9-95F3B941FDFB}" type="pres">
      <dgm:prSet presAssocID="{096BB49C-B3A8-432A-A248-6E9F6C74A41E}" presName="background2" presStyleLbl="node2" presStyleIdx="0" presStyleCnt="2"/>
      <dgm:spPr/>
    </dgm:pt>
    <dgm:pt modelId="{672C9883-D997-4FA1-B9E8-5E16432DF4DA}" type="pres">
      <dgm:prSet presAssocID="{096BB49C-B3A8-432A-A248-6E9F6C74A41E}" presName="text2" presStyleLbl="fgAcc2" presStyleIdx="0" presStyleCnt="2" custScaleX="356597" custScaleY="160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20F4B7-751E-4AED-9773-C219FBC4F5B9}" type="pres">
      <dgm:prSet presAssocID="{096BB49C-B3A8-432A-A248-6E9F6C74A41E}" presName="hierChild3" presStyleCnt="0"/>
      <dgm:spPr/>
    </dgm:pt>
    <dgm:pt modelId="{7DCDFE5C-4549-4505-876F-31B21011B15D}" type="pres">
      <dgm:prSet presAssocID="{77582299-126C-4979-B3EE-9E8EBFA949E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7FCE6B1-4289-405F-A669-A41A8FDD01A0}" type="pres">
      <dgm:prSet presAssocID="{ACAA7757-572C-456C-8DBE-7A4034A789D0}" presName="hierRoot2" presStyleCnt="0"/>
      <dgm:spPr/>
    </dgm:pt>
    <dgm:pt modelId="{6EF89E68-E9F8-4534-AF96-81A9CE48004F}" type="pres">
      <dgm:prSet presAssocID="{ACAA7757-572C-456C-8DBE-7A4034A789D0}" presName="composite2" presStyleCnt="0"/>
      <dgm:spPr/>
    </dgm:pt>
    <dgm:pt modelId="{B310787C-A5CD-4BB3-B4C7-C69FD58808B2}" type="pres">
      <dgm:prSet presAssocID="{ACAA7757-572C-456C-8DBE-7A4034A789D0}" presName="background2" presStyleLbl="node2" presStyleIdx="1" presStyleCnt="2"/>
      <dgm:spPr/>
    </dgm:pt>
    <dgm:pt modelId="{753E42CA-E63D-415B-92A6-DF74125E1C7E}" type="pres">
      <dgm:prSet presAssocID="{ACAA7757-572C-456C-8DBE-7A4034A789D0}" presName="text2" presStyleLbl="fgAcc2" presStyleIdx="1" presStyleCnt="2" custScaleX="366453" custScaleY="160494" custLinFactNeighborX="252" custLinFactNeighborY="21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E584F4-8E07-4B3B-8B9E-29C51AD6B606}" type="pres">
      <dgm:prSet presAssocID="{ACAA7757-572C-456C-8DBE-7A4034A789D0}" presName="hierChild3" presStyleCnt="0"/>
      <dgm:spPr/>
    </dgm:pt>
  </dgm:ptLst>
  <dgm:cxnLst>
    <dgm:cxn modelId="{4D179A46-9968-470C-A0E6-E223F5B59902}" type="presOf" srcId="{77582299-126C-4979-B3EE-9E8EBFA949ED}" destId="{7DCDFE5C-4549-4505-876F-31B21011B15D}" srcOrd="0" destOrd="0" presId="urn:microsoft.com/office/officeart/2005/8/layout/hierarchy1"/>
    <dgm:cxn modelId="{D847D92F-BC13-4E1A-B8EA-3E17A07ED436}" srcId="{A52EE7B6-5456-4AD6-AB6A-DFA8F518974F}" destId="{096BB49C-B3A8-432A-A248-6E9F6C74A41E}" srcOrd="0" destOrd="0" parTransId="{1F2CB7A0-A471-4C8A-B35B-45B5FEDC0C94}" sibTransId="{7B38754F-2CEF-4149-93C6-BAD93D896CCF}"/>
    <dgm:cxn modelId="{BF3C46F2-8864-4540-9AE6-E716E8FFED7B}" srcId="{A52EE7B6-5456-4AD6-AB6A-DFA8F518974F}" destId="{ACAA7757-572C-456C-8DBE-7A4034A789D0}" srcOrd="1" destOrd="0" parTransId="{77582299-126C-4979-B3EE-9E8EBFA949ED}" sibTransId="{6DF7EB00-4BDF-4C1C-B82D-29201A67E700}"/>
    <dgm:cxn modelId="{31B7EC6E-84A7-4CD4-A6F0-31AAB5A7D033}" type="presOf" srcId="{A52EE7B6-5456-4AD6-AB6A-DFA8F518974F}" destId="{41CC8785-93C4-484F-902E-D949BBF9043A}" srcOrd="0" destOrd="0" presId="urn:microsoft.com/office/officeart/2005/8/layout/hierarchy1"/>
    <dgm:cxn modelId="{E8C1F862-5ACA-40F0-A4EF-C48423E10F8B}" type="presOf" srcId="{096BB49C-B3A8-432A-A248-6E9F6C74A41E}" destId="{672C9883-D997-4FA1-B9E8-5E16432DF4DA}" srcOrd="0" destOrd="0" presId="urn:microsoft.com/office/officeart/2005/8/layout/hierarchy1"/>
    <dgm:cxn modelId="{18DD709E-1F86-468C-B7E5-DA1FC8713EEA}" type="presOf" srcId="{1F2CB7A0-A471-4C8A-B35B-45B5FEDC0C94}" destId="{DD0FA88A-34C4-41DA-81A9-381D51A8D424}" srcOrd="0" destOrd="0" presId="urn:microsoft.com/office/officeart/2005/8/layout/hierarchy1"/>
    <dgm:cxn modelId="{F2EDFA37-42FC-4F5C-B202-64BEAEC890E9}" type="presOf" srcId="{ACAA7757-572C-456C-8DBE-7A4034A789D0}" destId="{753E42CA-E63D-415B-92A6-DF74125E1C7E}" srcOrd="0" destOrd="0" presId="urn:microsoft.com/office/officeart/2005/8/layout/hierarchy1"/>
    <dgm:cxn modelId="{320FF8E3-60BD-4F8F-AC3D-E49D7E53E4FA}" type="presOf" srcId="{05036D09-BDC2-40C4-A039-326D454C7115}" destId="{95E0EB2E-CC9F-4FD9-B5C9-BDF45345B2C0}" srcOrd="0" destOrd="0" presId="urn:microsoft.com/office/officeart/2005/8/layout/hierarchy1"/>
    <dgm:cxn modelId="{BCF36BB7-2ACA-4473-8A31-D2744A35685F}" srcId="{05036D09-BDC2-40C4-A039-326D454C7115}" destId="{A52EE7B6-5456-4AD6-AB6A-DFA8F518974F}" srcOrd="0" destOrd="0" parTransId="{8D6251B1-E47F-42D4-AA5D-F9128D85CB44}" sibTransId="{FA366F9F-DAEB-49B6-849F-A0FA3CB50CB7}"/>
    <dgm:cxn modelId="{33CA244B-2A02-4C13-843F-EA8407A3D857}" type="presParOf" srcId="{95E0EB2E-CC9F-4FD9-B5C9-BDF45345B2C0}" destId="{B62790FD-A09D-42D4-B086-1356364A8805}" srcOrd="0" destOrd="0" presId="urn:microsoft.com/office/officeart/2005/8/layout/hierarchy1"/>
    <dgm:cxn modelId="{D41CA3F4-0EE0-4BBA-B2DC-5D8F09D69A8C}" type="presParOf" srcId="{B62790FD-A09D-42D4-B086-1356364A8805}" destId="{6697B416-8C2D-4F39-BE66-9ED522BF632A}" srcOrd="0" destOrd="0" presId="urn:microsoft.com/office/officeart/2005/8/layout/hierarchy1"/>
    <dgm:cxn modelId="{1462C67A-23E9-40F3-B294-220C79B35B95}" type="presParOf" srcId="{6697B416-8C2D-4F39-BE66-9ED522BF632A}" destId="{E1CB573A-0FDE-4609-A81B-4D9BACF49AD5}" srcOrd="0" destOrd="0" presId="urn:microsoft.com/office/officeart/2005/8/layout/hierarchy1"/>
    <dgm:cxn modelId="{05166869-689A-403F-B94A-74736B94AEE0}" type="presParOf" srcId="{6697B416-8C2D-4F39-BE66-9ED522BF632A}" destId="{41CC8785-93C4-484F-902E-D949BBF9043A}" srcOrd="1" destOrd="0" presId="urn:microsoft.com/office/officeart/2005/8/layout/hierarchy1"/>
    <dgm:cxn modelId="{7B5A62B6-CDFA-4433-81B8-F717020EF09F}" type="presParOf" srcId="{B62790FD-A09D-42D4-B086-1356364A8805}" destId="{C8F3EDA9-560A-4FC5-B396-C341FF1D28FA}" srcOrd="1" destOrd="0" presId="urn:microsoft.com/office/officeart/2005/8/layout/hierarchy1"/>
    <dgm:cxn modelId="{7530F3EB-9391-404A-A4DA-CCF40B86284E}" type="presParOf" srcId="{C8F3EDA9-560A-4FC5-B396-C341FF1D28FA}" destId="{DD0FA88A-34C4-41DA-81A9-381D51A8D424}" srcOrd="0" destOrd="0" presId="urn:microsoft.com/office/officeart/2005/8/layout/hierarchy1"/>
    <dgm:cxn modelId="{E093CFE6-A69B-4ADE-81A2-B5253C129EEA}" type="presParOf" srcId="{C8F3EDA9-560A-4FC5-B396-C341FF1D28FA}" destId="{43298239-82DA-4563-A195-A6A923BACC02}" srcOrd="1" destOrd="0" presId="urn:microsoft.com/office/officeart/2005/8/layout/hierarchy1"/>
    <dgm:cxn modelId="{93387E7D-9BB4-4884-B283-09C5E96F55A2}" type="presParOf" srcId="{43298239-82DA-4563-A195-A6A923BACC02}" destId="{7C7B0777-71D8-4A4A-9346-893EBAA1A3D9}" srcOrd="0" destOrd="0" presId="urn:microsoft.com/office/officeart/2005/8/layout/hierarchy1"/>
    <dgm:cxn modelId="{1C88ACD5-A180-4F98-9B43-2F92750678AE}" type="presParOf" srcId="{7C7B0777-71D8-4A4A-9346-893EBAA1A3D9}" destId="{A246C8DF-F0B8-4D45-BBC9-95F3B941FDFB}" srcOrd="0" destOrd="0" presId="urn:microsoft.com/office/officeart/2005/8/layout/hierarchy1"/>
    <dgm:cxn modelId="{E66FE8D1-5B7F-4C7B-9127-3B784F3704B0}" type="presParOf" srcId="{7C7B0777-71D8-4A4A-9346-893EBAA1A3D9}" destId="{672C9883-D997-4FA1-B9E8-5E16432DF4DA}" srcOrd="1" destOrd="0" presId="urn:microsoft.com/office/officeart/2005/8/layout/hierarchy1"/>
    <dgm:cxn modelId="{EC793FE2-6878-4B26-B860-74B2E06B0257}" type="presParOf" srcId="{43298239-82DA-4563-A195-A6A923BACC02}" destId="{F620F4B7-751E-4AED-9773-C219FBC4F5B9}" srcOrd="1" destOrd="0" presId="urn:microsoft.com/office/officeart/2005/8/layout/hierarchy1"/>
    <dgm:cxn modelId="{DB84078C-9B1A-4F95-A3A7-6DBF76D80FB0}" type="presParOf" srcId="{C8F3EDA9-560A-4FC5-B396-C341FF1D28FA}" destId="{7DCDFE5C-4549-4505-876F-31B21011B15D}" srcOrd="2" destOrd="0" presId="urn:microsoft.com/office/officeart/2005/8/layout/hierarchy1"/>
    <dgm:cxn modelId="{28AAD6F5-19B4-4B10-8B0F-E644F620C0F5}" type="presParOf" srcId="{C8F3EDA9-560A-4FC5-B396-C341FF1D28FA}" destId="{17FCE6B1-4289-405F-A669-A41A8FDD01A0}" srcOrd="3" destOrd="0" presId="urn:microsoft.com/office/officeart/2005/8/layout/hierarchy1"/>
    <dgm:cxn modelId="{C7B88D24-95F2-4718-80E5-83B4A4CE1BDC}" type="presParOf" srcId="{17FCE6B1-4289-405F-A669-A41A8FDD01A0}" destId="{6EF89E68-E9F8-4534-AF96-81A9CE48004F}" srcOrd="0" destOrd="0" presId="urn:microsoft.com/office/officeart/2005/8/layout/hierarchy1"/>
    <dgm:cxn modelId="{E6AE595B-A9A6-4E3B-92FC-D4DFF613023B}" type="presParOf" srcId="{6EF89E68-E9F8-4534-AF96-81A9CE48004F}" destId="{B310787C-A5CD-4BB3-B4C7-C69FD58808B2}" srcOrd="0" destOrd="0" presId="urn:microsoft.com/office/officeart/2005/8/layout/hierarchy1"/>
    <dgm:cxn modelId="{0494BBCE-81FD-453E-89F3-23D04693EF84}" type="presParOf" srcId="{6EF89E68-E9F8-4534-AF96-81A9CE48004F}" destId="{753E42CA-E63D-415B-92A6-DF74125E1C7E}" srcOrd="1" destOrd="0" presId="urn:microsoft.com/office/officeart/2005/8/layout/hierarchy1"/>
    <dgm:cxn modelId="{C46B430A-4DDF-4A86-8C7D-47E8A50D1DFC}" type="presParOf" srcId="{17FCE6B1-4289-405F-A669-A41A8FDD01A0}" destId="{9DE584F4-8E07-4B3B-8B9E-29C51AD6B6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D0481-7EC9-423A-8CE2-2F1E5B6D73C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04A26DC-CFAF-4188-889C-9A72F533E86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  <a:effectLst>
          <a:innerShdw blurRad="63500" dist="50800" dir="13500000">
            <a:schemeClr val="accent1">
              <a:lumMod val="75000"/>
              <a:alpha val="50000"/>
            </a:schemeClr>
          </a:innerShdw>
        </a:effectLst>
      </dgm:spPr>
      <dgm:t>
        <a:bodyPr/>
        <a:lstStyle/>
        <a:p>
          <a:r>
            <a: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Внутренняя нравственно-волевая мотивация</a:t>
          </a:r>
          <a:endParaRPr lang="ru-RU" sz="20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376C7C-7506-41DD-A99A-93215BFE28E5}" type="parTrans" cxnId="{2A708D4D-A8BE-40B3-9146-3B0A9EDB3BE7}">
      <dgm:prSet/>
      <dgm:spPr/>
      <dgm:t>
        <a:bodyPr/>
        <a:lstStyle/>
        <a:p>
          <a:endParaRPr lang="ru-RU"/>
        </a:p>
      </dgm:t>
    </dgm:pt>
    <dgm:pt modelId="{EDE32F7A-FC63-4E8D-9B92-C0213550D639}" type="sibTrans" cxnId="{2A708D4D-A8BE-40B3-9146-3B0A9EDB3BE7}">
      <dgm:prSet/>
      <dgm:spPr/>
      <dgm:t>
        <a:bodyPr/>
        <a:lstStyle/>
        <a:p>
          <a:endParaRPr lang="ru-RU"/>
        </a:p>
      </dgm:t>
    </dgm:pt>
    <dgm:pt modelId="{64236E35-80CD-4F49-89E3-DA364B8B1BCB}" type="pres">
      <dgm:prSet presAssocID="{6CFD0481-7EC9-423A-8CE2-2F1E5B6D73CD}" presName="linearFlow" presStyleCnt="0">
        <dgm:presLayoutVars>
          <dgm:resizeHandles val="exact"/>
        </dgm:presLayoutVars>
      </dgm:prSet>
      <dgm:spPr/>
    </dgm:pt>
    <dgm:pt modelId="{30D9CA29-83F2-407D-81C9-00693DC3914A}" type="pres">
      <dgm:prSet presAssocID="{D04A26DC-CFAF-4188-889C-9A72F533E863}" presName="node" presStyleLbl="node1" presStyleIdx="0" presStyleCnt="1" custScaleX="130529" custLinFactNeighborX="156" custLinFactNeighborY="-6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25AAF2-88FF-45AE-94C3-E7323EC2EE8E}" type="presOf" srcId="{D04A26DC-CFAF-4188-889C-9A72F533E863}" destId="{30D9CA29-83F2-407D-81C9-00693DC3914A}" srcOrd="0" destOrd="0" presId="urn:microsoft.com/office/officeart/2005/8/layout/process2"/>
    <dgm:cxn modelId="{96EC378B-D532-46E7-9B4B-6EFB5B9E93C6}" type="presOf" srcId="{6CFD0481-7EC9-423A-8CE2-2F1E5B6D73CD}" destId="{64236E35-80CD-4F49-89E3-DA364B8B1BCB}" srcOrd="0" destOrd="0" presId="urn:microsoft.com/office/officeart/2005/8/layout/process2"/>
    <dgm:cxn modelId="{2A708D4D-A8BE-40B3-9146-3B0A9EDB3BE7}" srcId="{6CFD0481-7EC9-423A-8CE2-2F1E5B6D73CD}" destId="{D04A26DC-CFAF-4188-889C-9A72F533E863}" srcOrd="0" destOrd="0" parTransId="{36376C7C-7506-41DD-A99A-93215BFE28E5}" sibTransId="{EDE32F7A-FC63-4E8D-9B92-C0213550D639}"/>
    <dgm:cxn modelId="{6AC73BDB-8C5F-4933-8D53-FD11AEB0413A}" type="presParOf" srcId="{64236E35-80CD-4F49-89E3-DA364B8B1BCB}" destId="{30D9CA29-83F2-407D-81C9-00693DC3914A}" srcOrd="0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DFE5C-4549-4505-876F-31B21011B15D}">
      <dsp:nvSpPr>
        <dsp:cNvPr id="0" name=""/>
        <dsp:cNvSpPr/>
      </dsp:nvSpPr>
      <dsp:spPr>
        <a:xfrm>
          <a:off x="3603932" y="698442"/>
          <a:ext cx="1832156" cy="294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45"/>
              </a:lnTo>
              <a:lnTo>
                <a:pt x="1832156" y="204745"/>
              </a:lnTo>
              <a:lnTo>
                <a:pt x="1832156" y="2942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FA88A-34C4-41DA-81A9-381D51A8D424}">
      <dsp:nvSpPr>
        <dsp:cNvPr id="0" name=""/>
        <dsp:cNvSpPr/>
      </dsp:nvSpPr>
      <dsp:spPr>
        <a:xfrm>
          <a:off x="1726604" y="698442"/>
          <a:ext cx="1877327" cy="280948"/>
        </a:xfrm>
        <a:custGeom>
          <a:avLst/>
          <a:gdLst/>
          <a:ahLst/>
          <a:cxnLst/>
          <a:rect l="0" t="0" r="0" b="0"/>
          <a:pathLst>
            <a:path>
              <a:moveTo>
                <a:pt x="1877327" y="0"/>
              </a:moveTo>
              <a:lnTo>
                <a:pt x="1877327" y="191458"/>
              </a:lnTo>
              <a:lnTo>
                <a:pt x="0" y="191458"/>
              </a:lnTo>
              <a:lnTo>
                <a:pt x="0" y="280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B573A-0FDE-4609-A81B-4D9BACF49AD5}">
      <dsp:nvSpPr>
        <dsp:cNvPr id="0" name=""/>
        <dsp:cNvSpPr/>
      </dsp:nvSpPr>
      <dsp:spPr>
        <a:xfrm>
          <a:off x="2627196" y="30012"/>
          <a:ext cx="1953472" cy="668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C8785-93C4-484F-902E-D949BBF9043A}">
      <dsp:nvSpPr>
        <dsp:cNvPr id="0" name=""/>
        <dsp:cNvSpPr/>
      </dsp:nvSpPr>
      <dsp:spPr>
        <a:xfrm>
          <a:off x="2734531" y="131980"/>
          <a:ext cx="1953472" cy="668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Внешняя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мотивация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54109" y="151558"/>
        <a:ext cx="1914316" cy="629274"/>
      </dsp:txXfrm>
    </dsp:sp>
    <dsp:sp modelId="{A246C8DF-F0B8-4D45-BBC9-95F3B941FDFB}">
      <dsp:nvSpPr>
        <dsp:cNvPr id="0" name=""/>
        <dsp:cNvSpPr/>
      </dsp:nvSpPr>
      <dsp:spPr>
        <a:xfrm>
          <a:off x="4217" y="979391"/>
          <a:ext cx="3444775" cy="984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C9883-D997-4FA1-B9E8-5E16432DF4DA}">
      <dsp:nvSpPr>
        <dsp:cNvPr id="0" name=""/>
        <dsp:cNvSpPr/>
      </dsp:nvSpPr>
      <dsp:spPr>
        <a:xfrm>
          <a:off x="111551" y="1081359"/>
          <a:ext cx="3444775" cy="984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Внешне положительная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(желание хорошо учиться,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получать высокие оценки)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0385" y="1110193"/>
        <a:ext cx="3387107" cy="926813"/>
      </dsp:txXfrm>
    </dsp:sp>
    <dsp:sp modelId="{B310787C-A5CD-4BB3-B4C7-C69FD58808B2}">
      <dsp:nvSpPr>
        <dsp:cNvPr id="0" name=""/>
        <dsp:cNvSpPr/>
      </dsp:nvSpPr>
      <dsp:spPr>
        <a:xfrm>
          <a:off x="3666096" y="992678"/>
          <a:ext cx="3539985" cy="98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E42CA-E63D-415B-92A6-DF74125E1C7E}">
      <dsp:nvSpPr>
        <dsp:cNvPr id="0" name=""/>
        <dsp:cNvSpPr/>
      </dsp:nvSpPr>
      <dsp:spPr>
        <a:xfrm>
          <a:off x="3773431" y="1094646"/>
          <a:ext cx="3539985" cy="984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Внешне отрицательная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(чтобы не ругали, отстали с просьбами)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2266" y="1123481"/>
        <a:ext cx="3482315" cy="926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9CA29-83F2-407D-81C9-00693DC3914A}">
      <dsp:nvSpPr>
        <dsp:cNvPr id="0" name=""/>
        <dsp:cNvSpPr/>
      </dsp:nvSpPr>
      <dsp:spPr>
        <a:xfrm>
          <a:off x="1543045" y="0"/>
          <a:ext cx="3017121" cy="115212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>
          <a:innerShdw blurRad="63500" dist="50800" dir="13500000">
            <a:schemeClr val="accent1">
              <a:lumMod val="75000"/>
              <a:alpha val="50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Внутренняя нравственно-волевая мотивация</a:t>
          </a:r>
          <a:endParaRPr lang="ru-RU" sz="20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76790" y="33745"/>
        <a:ext cx="2949631" cy="1084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0E438C87-C167-4644-A579-5E079C6B0E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89583-3B18-4176-9846-E3A59697C5F7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E62CB-038D-477D-B3DB-FFEB4631E11E}" type="slidenum">
              <a:rPr lang="en-US"/>
              <a:pPr/>
              <a:t>11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772400" cy="704850"/>
          </a:xfrm>
          <a:effectLst>
            <a:outerShdw dist="12700" algn="ctr" rotWithShape="0">
              <a:schemeClr val="bg1"/>
            </a:outerShdw>
          </a:effectLst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295400"/>
            <a:ext cx="7772400" cy="685800"/>
          </a:xfrm>
          <a:effectLst>
            <a:outerShdw dist="12700" algn="ctr" rotWithShape="0">
              <a:schemeClr val="bg1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67450" y="457200"/>
            <a:ext cx="19621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57340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package" Target="../embeddings/_________Microsoft_Word1.docx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88640"/>
            <a:ext cx="6048672" cy="252028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 smtClean="0">
                <a:solidFill>
                  <a:schemeClr val="hlink"/>
                </a:solidFill>
                <a:latin typeface="+mj-lt"/>
                <a:ea typeface="+mj-ea"/>
                <a:cs typeface="+mj-cs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Активирование</a:t>
            </a:r>
            <a:r>
              <a:rPr lang="ru-RU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учебной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ru-RU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биологии</a:t>
            </a:r>
            <a:r>
              <a:rPr lang="ru-RU" sz="4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9992" y="3356992"/>
            <a:ext cx="2880320" cy="504056"/>
          </a:xfrm>
        </p:spPr>
        <p:txBody>
          <a:bodyPr/>
          <a:lstStyle/>
          <a:p>
            <a:endParaRPr lang="ru-RU" dirty="0" smtClean="0">
              <a:solidFill>
                <a:schemeClr val="hlink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r>
              <a:rPr lang="ru-RU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Учитель биологии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Турочакская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 им. Я.И.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Баляева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Хабарова Ю.Ю.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03368" cy="1171600"/>
          </a:xfrm>
        </p:spPr>
        <p:txBody>
          <a:bodyPr/>
          <a:lstStyle/>
          <a:p>
            <a:r>
              <a:rPr lang="ru-RU" altLang="ko-KR" sz="2400" b="1" i="1" dirty="0" smtClean="0">
                <a:solidFill>
                  <a:srgbClr val="5F5F5F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Приемы мотивации учебной деятельности: </a:t>
            </a:r>
            <a:br>
              <a:rPr lang="ru-RU" altLang="ko-KR" sz="2400" b="1" i="1" dirty="0" smtClean="0">
                <a:solidFill>
                  <a:srgbClr val="5F5F5F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</a:br>
            <a:r>
              <a:rPr lang="ru-RU" altLang="ko-KR" sz="2800" b="1" i="1" dirty="0" smtClean="0">
                <a:solidFill>
                  <a:srgbClr val="5F5F5F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/>
            </a:r>
            <a:br>
              <a:rPr lang="ru-RU" altLang="ko-KR" sz="2800" b="1" i="1" dirty="0" smtClean="0">
                <a:solidFill>
                  <a:srgbClr val="5F5F5F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Выход за пределы: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2132856"/>
            <a:ext cx="7762056" cy="4115544"/>
          </a:xfrm>
        </p:spPr>
        <p:txBody>
          <a:bodyPr/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Используйте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знания, чтобы показать свою компетентность в иных сферах знаний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Цитируйте стихи: 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«Я должен над цветами наклониться 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Не для того, чтоб рвать или срезать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А чтоб увидеть добрые их лица 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И доброе лицо им показать.»</a:t>
            </a:r>
            <a:endParaRPr lang="ru-RU" sz="24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2656"/>
            <a:ext cx="7315200" cy="1008111"/>
          </a:xfrm>
          <a:effectLst>
            <a:outerShdw dist="12700" algn="ctr" rotWithShape="0">
              <a:schemeClr val="bg1"/>
            </a:outerShdw>
          </a:effectLst>
        </p:spPr>
        <p:txBody>
          <a:bodyPr/>
          <a:lstStyle/>
          <a:p>
            <a:r>
              <a:rPr lang="ru-RU" altLang="ko-KR" b="1" i="1" dirty="0" smtClean="0">
                <a:solidFill>
                  <a:srgbClr val="5F5F5F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/>
            </a:r>
            <a:br>
              <a:rPr lang="ru-RU" altLang="ko-KR" b="1" i="1" dirty="0" smtClean="0">
                <a:solidFill>
                  <a:srgbClr val="5F5F5F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Использование цитат, пословиц и поговорок: </a:t>
            </a:r>
            <a:b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</a:br>
            <a:endParaRPr lang="en-US" sz="24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844824"/>
            <a:ext cx="7056784" cy="4403576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8 класс. Тема «Осанка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Предупреждение плоскостопия» начинаю с поговорки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«Без осанки конь корова»</a:t>
            </a:r>
          </a:p>
          <a:p>
            <a:pPr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Вопрос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: Как объясните это выражение</a:t>
            </a:r>
          </a:p>
          <a:p>
            <a:pPr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 класс Тема «Приматы» можно начать с цитаты: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«...накопление знаний подобно росту дерева...» </a:t>
            </a:r>
            <a:r>
              <a:rPr lang="ru-RU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Винсон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Браун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Учитель.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Вот и сегодня мощный ствол биологических знаний каждого из вас прирастет новой веточкой сведений о совершенно удивительной группе животных – о приматах</a:t>
            </a:r>
          </a:p>
          <a:p>
            <a:pPr>
              <a:lnSpc>
                <a:spcPct val="80000"/>
              </a:lnSpc>
              <a:buNone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508576" cy="72008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5F5F5F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Вхождение в образ</a:t>
            </a:r>
            <a:r>
              <a:rPr lang="ru-RU" sz="2400" b="1" dirty="0" smtClean="0">
                <a:solidFill>
                  <a:srgbClr val="5F5F5F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16832"/>
            <a:ext cx="7315200" cy="4267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ru-RU" sz="2400" dirty="0" smtClean="0">
              <a:solidFill>
                <a:srgbClr val="5F5F5F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6 класс. Урок по теме «Царство Растения»</a:t>
            </a:r>
          </a:p>
          <a:p>
            <a:pPr>
              <a:lnSpc>
                <a:spcPct val="80000"/>
              </a:lnSpc>
              <a:buNone/>
            </a:pP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Представьте, что Вы папоротник. Расскажите о себе.</a:t>
            </a:r>
          </a:p>
          <a:p>
            <a:pPr>
              <a:lnSpc>
                <a:spcPct val="80000"/>
              </a:lnSpc>
              <a:buNone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7 класс. Тема «Рыбы».</a:t>
            </a:r>
          </a:p>
          <a:p>
            <a:pPr>
              <a:lnSpc>
                <a:spcPct val="80000"/>
              </a:lnSpc>
              <a:buNone/>
            </a:pP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Представьте, что Вы – рыба, что Вам удается так быстро плавать в воде?</a:t>
            </a:r>
          </a:p>
          <a:p>
            <a:pPr>
              <a:lnSpc>
                <a:spcPct val="80000"/>
              </a:lnSpc>
              <a:buNone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sz="2800" i="1" dirty="0" smtClean="0">
              <a:solidFill>
                <a:srgbClr val="5F5F5F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8434" name="Picture 2" descr="F:\биология\ботаника\5 класс\5 кл фгос\Kak-vyibrat-1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05064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457200"/>
            <a:ext cx="5472608" cy="715963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Фантастическая добавка: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99592" y="2420888"/>
            <a:ext cx="6984776" cy="3827512"/>
          </a:xfrm>
        </p:spPr>
        <p:txBody>
          <a:bodyPr/>
          <a:lstStyle/>
          <a:p>
            <a:pPr algn="just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дополняет реальную ситуацию фантастикой, например, может переносить учебную ситуацию на фантастическую планету; изменять значение любого параметра, который обычно остается постоянным или имеет вполне определенное значение; придумать фантастическое растение или животное и рассмотреть его в реальном биоценозе; </a:t>
            </a:r>
          </a:p>
          <a:p>
            <a:pPr>
              <a:lnSpc>
                <a:spcPct val="80000"/>
              </a:lnSpc>
              <a:buNone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5 класс. Тема «Среды обитания живых организмов».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Нарисуйте фантастическое животное, которое может обитать во всех средах?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7 класс. Тема «Птицы»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Как бы выглядел человек, если б он мог летать?</a:t>
            </a:r>
          </a:p>
          <a:p>
            <a:pPr>
              <a:lnSpc>
                <a:spcPct val="80000"/>
              </a:lnSpc>
              <a:buNone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388" y="64014"/>
            <a:ext cx="6302375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altLang="ko-KR" sz="3600" b="1" i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Раскодируй: расшифровать тему урока</a:t>
            </a:r>
          </a:p>
          <a:p>
            <a:pPr>
              <a:defRPr/>
            </a:pPr>
            <a:r>
              <a:rPr lang="ru-RU" altLang="ko-KR" sz="32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21</a:t>
            </a:r>
            <a:r>
              <a:rPr lang="ru-RU" altLang="ko-KR" sz="32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 43, 64, 36, 55, 32, 24             </a:t>
            </a:r>
            <a:endParaRPr lang="ru-RU" altLang="ko-KR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altLang="ko-KR" sz="32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61, 64, 26, 34, 24, 32</a:t>
            </a:r>
            <a:endParaRPr lang="ru-RU" altLang="ko-KR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19673" y="1546225"/>
          <a:ext cx="5328591" cy="4937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55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7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4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1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/>
                          <a:ea typeface="Batang"/>
                        </a:rPr>
                        <a:t> 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/>
                          <a:ea typeface="Batang"/>
                        </a:rPr>
                        <a:t>1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/>
                          <a:ea typeface="Batang"/>
                        </a:rPr>
                        <a:t>2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/>
                          <a:ea typeface="Batang"/>
                        </a:rPr>
                        <a:t>3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/>
                          <a:ea typeface="Batang"/>
                        </a:rPr>
                        <a:t>4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/>
                          <a:ea typeface="Batang"/>
                        </a:rPr>
                        <a:t>5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/>
                          <a:ea typeface="Batang"/>
                        </a:rPr>
                        <a:t>6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/>
                          <a:ea typeface="Batang"/>
                        </a:rPr>
                        <a:t>20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effectLst/>
                          <a:latin typeface="Times New Roman"/>
                          <a:ea typeface="Batang"/>
                        </a:rPr>
                        <a:t>ц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/>
                          <a:ea typeface="Batang"/>
                        </a:rPr>
                        <a:t>е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/>
                          <a:ea typeface="Batang"/>
                        </a:rPr>
                        <a:t>з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/>
                          <a:ea typeface="Batang"/>
                        </a:rPr>
                        <a:t>о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/>
                          <a:ea typeface="Batang"/>
                        </a:rPr>
                        <a:t>ё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/>
                          <a:ea typeface="Batang"/>
                        </a:rPr>
                        <a:t>и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/>
                          <a:ea typeface="Batang"/>
                        </a:rPr>
                        <a:t>30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/>
                          <a:ea typeface="Batang"/>
                        </a:rPr>
                        <a:t>д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/>
                          <a:ea typeface="Batang"/>
                        </a:rPr>
                        <a:t>в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/>
                          <a:ea typeface="Batang"/>
                        </a:rPr>
                        <a:t>н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/>
                          <a:ea typeface="Batang"/>
                        </a:rPr>
                        <a:t>б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/>
                          <a:ea typeface="Batang"/>
                        </a:rPr>
                        <a:t>я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/>
                          <a:ea typeface="Batang"/>
                        </a:rPr>
                        <a:t>с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/>
                          <a:ea typeface="Batang"/>
                        </a:rPr>
                        <a:t>40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/>
                          <a:ea typeface="Batang"/>
                        </a:rPr>
                        <a:t>ж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/>
                          <a:ea typeface="Batang"/>
                        </a:rPr>
                        <a:t>к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/>
                          <a:ea typeface="Batang"/>
                        </a:rPr>
                        <a:t>а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/>
                          <a:ea typeface="Batang"/>
                        </a:rPr>
                        <a:t>х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/>
                          <a:ea typeface="Batang"/>
                        </a:rPr>
                        <a:t>ь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/>
                          <a:ea typeface="Batang"/>
                        </a:rPr>
                        <a:t>ш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/>
                          <a:ea typeface="Batang"/>
                        </a:rPr>
                        <a:t>50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err="1">
                          <a:effectLst/>
                          <a:latin typeface="Times New Roman"/>
                          <a:ea typeface="Batang"/>
                        </a:rPr>
                        <a:t>ю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/>
                          <a:ea typeface="Batang"/>
                        </a:rPr>
                        <a:t>л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/>
                          <a:ea typeface="Batang"/>
                        </a:rPr>
                        <a:t>п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/>
                          <a:ea typeface="Batang"/>
                        </a:rPr>
                        <a:t>щ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/>
                          <a:ea typeface="Batang"/>
                        </a:rPr>
                        <a:t>т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/>
                          <a:ea typeface="Batang"/>
                        </a:rPr>
                        <a:t>у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/>
                          <a:ea typeface="Batang"/>
                        </a:rPr>
                        <a:t>60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/>
                          <a:ea typeface="Batang"/>
                        </a:rPr>
                        <a:t>г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/>
                          <a:ea typeface="Batang"/>
                        </a:rPr>
                        <a:t>м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/>
                          <a:ea typeface="Batang"/>
                        </a:rPr>
                        <a:t>ф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/>
                          <a:ea typeface="Batang"/>
                        </a:rPr>
                        <a:t>р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effectLst/>
                          <a:latin typeface="Times New Roman"/>
                          <a:ea typeface="Batang"/>
                        </a:rPr>
                        <a:t>ъ</a:t>
                      </a:r>
                      <a:endParaRPr lang="ru-RU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 smtClean="0">
                          <a:effectLst/>
                          <a:latin typeface="Times New Roman"/>
                          <a:ea typeface="Batang"/>
                        </a:rPr>
                        <a:t>ч</a:t>
                      </a:r>
                      <a:endParaRPr lang="ru-RU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457200"/>
            <a:ext cx="3672408" cy="715963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Удивляй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Ничто так не привлекает внимание и не стимулирует работу ума, как удивительное.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Тема: «Тип Кишечнополостные». (7 класс).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 1. Учитель: Это грандиозное сооружение в несколько километров шириной и 2200 км длиной возвели миллиарды маленьких строителей. Подумайте о каких строителях идет речь и к какому типу они относятся?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 2. Учитель: Наблюдая за этим животным ученые сконструировали электронный прибор – «вестник штормов. Он помогает узнать о приближении шторма за 12 часов, может предсказать шквалы и грозы, тайфуны и ураганы. Что это за животное и как оно ведет себя во время шторма?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57200"/>
            <a:ext cx="6292552" cy="715963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 – </a:t>
            </a:r>
            <a:r>
              <a:rPr lang="ru-RU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нетка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7978080" cy="4835624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загадывает нечто (число, предмет, литературного героя, историческое лицо и др.). Учащиеся пытаются найти ответ, задавая вопросы, на которые учитель может ответить только словами: "да", "нет", "и да и нет".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Урок «Межвидовые взаимоотношения» 9 класс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Условие: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деревне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самое лучшее молоко и мало мужчин. 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Самое лучшее и вкусное молоко получается с поля полного клевера, но что бы было много клевера необходимо много пчел. А там где много мышей пчелам плохо, так как мыши поедают их улья. Грозой мышей являются коты и кошки!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деревнях (селах, поселках), где много старых дев часто бывает и много котов, т.к. статистике практической у каждой старой девы есть хоть один кот (кошка).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Вывод: чем больше старых дев, тем больше котов, тем меньше мышей, тем больше пчел и клевера. Коровки его едят и получается замечательное молоко!!!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99992" y="476672"/>
            <a:ext cx="7243192" cy="1728192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Вначале эмоции: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Денис Майер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Художник-красивые картинки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92896"/>
            <a:ext cx="5669632" cy="409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Художник-красивые картинки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512" y="260648"/>
            <a:ext cx="4176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307088" cy="1008112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«Мозговой штурм»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Коллективная творческая работа с целью решения определенной сложной проблемы. Всех учащихся объединяет совместная работа над поиском истины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i="1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Постановка проблемы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Генерация идей</a:t>
            </a:r>
            <a:r>
              <a:rPr lang="ru-RU" sz="2000" i="1" dirty="0" smtClean="0"/>
              <a:t>: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Полный запрет на критику и любую (в т.ч. положительную)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Необычные и даже абсурдные идеи приветствуются.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Комбинируйте и улучшайте любые идеи.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Записываем каждую идею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Держите темп и напряжение обсуждения</a:t>
            </a:r>
            <a:r>
              <a:rPr lang="ru-RU" sz="2400" i="1" dirty="0" smtClean="0"/>
              <a:t>.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Группировка, отбор и оценка идей</a:t>
            </a:r>
            <a:r>
              <a:rPr lang="ru-RU" sz="2400" i="1" dirty="0" smtClean="0"/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307088" cy="648072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«Мозговой штурм»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Задача: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жизни каждого существа наступает время, когда любовное томление толкает его на поиски друга или подруги.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некоторых пауков поиски самки опасны для жизни самцов: после спаривания самки убивают партнера и используют его как добычу. Что же делать пауку самцу, чтобы избежать опасности стать угощением?</a:t>
            </a:r>
          </a:p>
        </p:txBody>
      </p:sp>
      <p:pic>
        <p:nvPicPr>
          <p:cNvPr id="6147" name="Picture 3" descr="F:\Пионер оз29.09.07\Для ЮНИОСа\доломедес бахромчатый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293095"/>
            <a:ext cx="3018190" cy="24255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57200"/>
            <a:ext cx="5860504" cy="1171600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Л.С. </a:t>
            </a:r>
            <a:r>
              <a:rPr lang="ru-RU" sz="2400" b="1" i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2400" b="1" i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писал:</a:t>
            </a:r>
            <a:endParaRPr lang="ru-RU" sz="2400" b="1" i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«Прежде чем призвать ребенка к какой-либо деятельности, заинтересуй его».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Однако известно, что если взять успех обучения за 100%, то от учителя и его методов зависит только 15%, остальные 85% распределяются следующим образом: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способность к предмету – 30%,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интеллигентность – 20%,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мотивация – 30%,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внимание и усердие – 5%. 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908720"/>
            <a:ext cx="6855296" cy="1008112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Примеры задач для создания проблемной ситуации на уроке: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класс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Постановка проблемы: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Грибы – это растения или животные?</a:t>
            </a:r>
          </a:p>
          <a:p>
            <a:pPr marL="0" indent="0"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Факт 1: Грибы похожи ни на растения, ни на животных, они могут расти в отсутствие света, но не могут двигаться, как животные</a:t>
            </a:r>
          </a:p>
          <a:p>
            <a:pPr marL="0" indent="0"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Факт 2: Грибы растут в течение всей жизни, как растения, но питаются только готовыми органическими веществами</a:t>
            </a:r>
          </a:p>
          <a:p>
            <a:pPr marL="0" indent="0"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692696"/>
            <a:ext cx="7012632" cy="1512168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Апелляция к жизненному опыту детей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Какие изменения произошли с яблоком на правом рисунке? Как сохранить яблоко?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899592" y="2852936"/>
          <a:ext cx="3581400" cy="3364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Документ" r:id="rId3" imgW="5944886" imgH="5585294" progId="Word.Document.12">
                  <p:embed/>
                </p:oleObj>
              </mc:Choice>
              <mc:Fallback>
                <p:oleObj name="Документ" r:id="rId3" imgW="5944886" imgH="5585294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852936"/>
                        <a:ext cx="3581400" cy="3364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716016" y="2636912"/>
          <a:ext cx="3581400" cy="368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Документ" r:id="rId5" imgW="5944886" imgH="6124713" progId="Word.Document.12">
                  <p:embed/>
                </p:oleObj>
              </mc:Choice>
              <mc:Fallback>
                <p:oleObj name="Документ" r:id="rId5" imgW="5944886" imgH="6124713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636912"/>
                        <a:ext cx="3581400" cy="368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457200"/>
            <a:ext cx="5932512" cy="715963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Лови ошибку:</a:t>
            </a:r>
            <a:endParaRPr lang="ru-RU" sz="2400" b="1" i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14400" y="2060848"/>
            <a:ext cx="7041976" cy="4187552"/>
          </a:xfrm>
        </p:spPr>
        <p:txBody>
          <a:bodyPr/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Прочитайте текст и найдите две ошибки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Еще в древности было известно о целебных свойствах водорослей. В современной медицине водоросли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используются для лечения больных. Например, в состав водорослей входит кобальт, который применяется для лечения раковых опухолей. Водоросли содержат ценные органические вещества, из которых изготавливают клей для бумажной промышленности и пластмассу для текстильной. Глубинные водоросли Тихого океана используют для тушения лесных пожаров. Экстракт этих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бактерий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добавляют в воду, что препятствует испарению воды.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457200"/>
            <a:ext cx="5328592" cy="715963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"Починить цепочку"</a:t>
            </a:r>
            <a:endParaRPr lang="ru-RU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расставьте в правильном порядке события: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– изменение в последовательности нуклеотидов ДНК;</a:t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деление мутантной клетки;</a:t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радиоактивное воздействие на организм;</a:t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образование клона мутантной клетки;</a:t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заболевание организма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Постройте логическую цепочку из следующих понятий: 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эритроцит, кровеносная система, гемоглобин, кровь, организм.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57200"/>
            <a:ext cx="6148536" cy="1747664"/>
          </a:xfrm>
        </p:spPr>
        <p:txBody>
          <a:bodyPr/>
          <a:lstStyle/>
          <a:p>
            <a:pPr lvl="0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Верите ли вы?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8208912" cy="4043536"/>
          </a:xfrm>
        </p:spPr>
        <p:txBody>
          <a:bodyPr/>
          <a:lstStyle/>
          <a:p>
            <a:pPr lvl="0" indent="450850" eaLnBrk="0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Что до урока в комнате больше бактерий, чем после?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Что бактерии, которые питаются, готовыми органическими веществами отмерших организмов называются </a:t>
            </a:r>
            <a:r>
              <a:rPr lang="ru-RU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сапротрофы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lvl="0" indent="450850" eaLnBrk="0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Что изогнутые бактерии называются бациллы?</a:t>
            </a:r>
          </a:p>
          <a:p>
            <a:pPr lvl="0" indent="450850" eaLnBrk="0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Что на каждую клетку человеческого организма приходится 10 бактерий, живущих в том же теле?</a:t>
            </a:r>
          </a:p>
          <a:p>
            <a:pPr lvl="0" indent="450850" eaLnBrk="0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Что в 6 веке от чумы в Византии погибло 100 миллионов человек?</a:t>
            </a:r>
          </a:p>
          <a:p>
            <a:pPr lvl="0" indent="450850" eaLnBrk="0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Что мыло помогает защититься от бактерий?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57200"/>
            <a:ext cx="6868616" cy="1027584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Творческое домашнее задание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класс, урок «Химические вещества клетки»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Сделайте доклад об использовании масличных культур человеком.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класс, урок «Ткани растения»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Подумайте, в каких областях своей деятельности, человек использует вещества, выделяемые растениями.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класс, урок «Строение растительной клетки»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Сделайте аппликацию растительной клетки, используя любой материал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C:\Users\Владелец\Desktop\Downloads\PE9Rhln20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797152"/>
            <a:ext cx="3347864" cy="18870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57200"/>
            <a:ext cx="6868616" cy="1459632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Творческое домашнее задание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47664" y="2636912"/>
            <a:ext cx="6048672" cy="361148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презентацию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 профессии эколога, ландшафтного дизайнера, фермера, фармацевта, ветеринара и др. Отметить качества необходимые для людей этих профессий.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значении насекомых в природе и жизни человека.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многообразии моллюсков.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6207224" cy="1027584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Нетрадиционные темы сочинений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биологии: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8" y="1628800"/>
            <a:ext cx="7546032" cy="461960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«Круглые черви»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Возможные темы сочинений: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Признание в любви самца аскариды.</a:t>
            </a:r>
          </a:p>
          <a:p>
            <a:pPr lvl="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Как аскарид полюбил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аскаридочку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Примерное пояснение для учеников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«Все животные, о которых мы говорили до сих пор, были гермафродитами. Какая между ними может быть любовь?! А аскариды – другое дело. Они не только раздельнополые, но и с половым диморфизмом. Вот и представьте себе, что самец аскариды просто потерял от страсти голову (окологлоточное кольцо). Как он признается в любви своей избраннице? Какие скажет комплименты, что подарит? Придумайте все это, только используйте побольше биологических фактов».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Нетрадиционные темы сочинений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биологии: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907632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«Кольчатые черви»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Возможные темы сочинений: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Бухгалтерская книга дождевого червя.</a:t>
            </a:r>
          </a:p>
          <a:p>
            <a:pPr lvl="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Отчет червя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Колечкина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Малощетинкиной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) о проделанной работе в огороде.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Примерное пояснение для учеников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«Дождевые черви, как я уже говорил на уроке, – великие труженики. Допустим один из них, какой-нибудь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Колечкин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Малощетинкина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был отправлен в командировку для улучшения огорода. По возвращении он представил отчет, где подробно указал, что и как он сделал и почему огороду это было полезно. В конце отчета он предлагает свои соображения о повышении эффективности работы дождевых червей в приусадебных хозяйствах. К отчету могут прилагаться и данные статистики: сколько своих коллег встретил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Колечкин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вверенной ему сотке земли, сколько граммов почвы он переработал за отчетный период, и т.д.»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повышения мотивации учебной деятельности</a:t>
            </a:r>
            <a:b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школьников по биологии необходимо</a:t>
            </a:r>
            <a:b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следующее: </a:t>
            </a:r>
            <a:endParaRPr lang="ru-RU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40357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признать в качестве приоритета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целеполагании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урока биологии ориентацию на развитие личности учащихся;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видеть в каждом ученике проявляемые и скрытые способности;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рассматривать деятельность учащихся как основной способ, позволяющий преобразовывать педагогическое действие в собственно развивающие личность изменения;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стремиться включать в процесс обучения биологии субъектный опыт школьников (знания, умения, навыки, смыслы, эмоции, чувства, переживания) и сопоставлять его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социокультурными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образцами, подлежащими усвоению;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 понимать, что количественная оценка образовательных результатов по биологии должна обязательно сопровождаться качественной оценкой процессуальной ее стороны, важной для понимания механизма возникновения мотивации учебной деятельности. (А.В.Теремов)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Мотив - это то, что побуждает человека к действию. </a:t>
            </a:r>
            <a:b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Мотивация – важнейший компонент структуры учебной деятельности, а для личности выработанная внутренняя мотивация есть основной критерий ее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Он заключается в том, что ребенок получает “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удовольствие от самой деятельности, значимости для личности непосредственного ее результата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57200"/>
            <a:ext cx="6624736" cy="117160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Причина эффективной школьной мотивации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самом деле ОДНА!!! 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99592" y="980728"/>
            <a:ext cx="7315200" cy="3168352"/>
          </a:xfrm>
        </p:spPr>
        <p:txBody>
          <a:bodyPr/>
          <a:lstStyle/>
          <a:p>
            <a:pPr lvl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ИСКРЕННИЙ ИНТЕРЕС!</a:t>
            </a:r>
          </a:p>
          <a:p>
            <a:pPr lvl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Он же Любопытство! </a:t>
            </a:r>
          </a:p>
          <a:p>
            <a:pPr lvl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же Удовольствие!</a:t>
            </a:r>
          </a:p>
          <a:p>
            <a:pPr lvl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Он же Внутренняя мотивация</a:t>
            </a:r>
          </a:p>
          <a:p>
            <a:pPr lvl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(самая честная, верная, настоящая!)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501008"/>
            <a:ext cx="7315200" cy="274739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Спасибо за внимание!</a:t>
            </a:r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908720"/>
            <a:ext cx="5572472" cy="715963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Виды мотивации</a:t>
            </a:r>
            <a:endParaRPr lang="ru-RU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99592" y="2132856"/>
          <a:ext cx="7315200" cy="209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1524000" y="4653136"/>
          <a:ext cx="609600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7200"/>
            <a:ext cx="6940624" cy="715963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Факторы мотивации учебной деятельности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биологии 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 и объем учебного материала;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материально-техническая база обучения;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педагогические действия: организационные формы обучения, методы обучения, стиль педагогической деятельности;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оценка учебной деятельности: ее результатов и процесса.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C:\Users\Владелец\Desktop\Download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653136"/>
            <a:ext cx="2286000" cy="142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7200"/>
            <a:ext cx="6940624" cy="1387624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и объем учебного материала: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060848"/>
            <a:ext cx="7258000" cy="418755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интересные и парадоксальные биологические факты,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практическая направленность учебного материала,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связь нового материала с ранее изученным,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восприятие эстетических достоинств объектов и процессов живой природы,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деятельность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7315200" cy="1387624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Материально-техническая база обучения: 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14400" y="2420888"/>
            <a:ext cx="4953744" cy="382751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натуральные объекты,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приборы и лабораторное оборудование,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средства на печатной основе,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муляжи и модели,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экранно-звуковые средства обучения,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электронные пособия,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учебно-методическая и дополнительная литература.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F:\биология\ботаника\5 класс\5 кл фгос\18515_html_777b6d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852936"/>
            <a:ext cx="1219076" cy="19234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57200"/>
            <a:ext cx="6940624" cy="1171600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Педагогические действия: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обучения, методы обучения, стиль: 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14400" y="2276872"/>
            <a:ext cx="5817840" cy="3971528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групповая форма деятельности на уроке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вовнеурочной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деятельности,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продуктивные методы обучения: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эвристическая беседа,  </a:t>
            </a:r>
          </a:p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проблемное изложение материала,     </a:t>
            </a:r>
          </a:p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решение биологических задач,</a:t>
            </a:r>
          </a:p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создание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презентаций         и т.п.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стиль деятельности учителя (авторитарный, демократический, либеральный)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Качества учителя, стимулирующие у учащихся появление и проявление интереса к предмету: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547592"/>
          </a:xfrm>
        </p:spPr>
        <p:txBody>
          <a:bodyPr/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Эрудиция учителя, умение последовательно усложнять познавательные задачи.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Увлеченность предметом.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Любовь к работе.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Доброжелательное отношение к учащимся.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Вера в ученика, в его познавательные силы (педагогический оптимизм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Стремление к максимальной гибкости.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Способность к сопереживанию и сочувствию, восприимчивость к потребностям учащихся.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придать личностную окраску преподаванию.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Владение стилем доверительного (неформального) общения с учащимися.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Эмоциональная уравновешенность, уверенность в себе, жизнерадостность.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 13">
      <a:dk1>
        <a:srgbClr val="4D4D4D"/>
      </a:dk1>
      <a:lt1>
        <a:srgbClr val="FFFFFF"/>
      </a:lt1>
      <a:dk2>
        <a:srgbClr val="4D4D4D"/>
      </a:dk2>
      <a:lt2>
        <a:srgbClr val="F4EE00"/>
      </a:lt2>
      <a:accent1>
        <a:srgbClr val="6BC4FF"/>
      </a:accent1>
      <a:accent2>
        <a:srgbClr val="DDB72C"/>
      </a:accent2>
      <a:accent3>
        <a:srgbClr val="FFFFFF"/>
      </a:accent3>
      <a:accent4>
        <a:srgbClr val="404040"/>
      </a:accent4>
      <a:accent5>
        <a:srgbClr val="BADEFF"/>
      </a:accent5>
      <a:accent6>
        <a:srgbClr val="C8A627"/>
      </a:accent6>
      <a:hlink>
        <a:srgbClr val="0091FF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B92B2B"/>
        </a:lt2>
        <a:accent1>
          <a:srgbClr val="0095B7"/>
        </a:accent1>
        <a:accent2>
          <a:srgbClr val="FAAC8F"/>
        </a:accent2>
        <a:accent3>
          <a:srgbClr val="FFFFFF"/>
        </a:accent3>
        <a:accent4>
          <a:srgbClr val="404040"/>
        </a:accent4>
        <a:accent5>
          <a:srgbClr val="AAC8D8"/>
        </a:accent5>
        <a:accent6>
          <a:srgbClr val="E39B81"/>
        </a:accent6>
        <a:hlink>
          <a:srgbClr val="2D328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3BAE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992E2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B9620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8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813C8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9">
        <a:dk1>
          <a:srgbClr val="4D4D4D"/>
        </a:dk1>
        <a:lt1>
          <a:srgbClr val="FFFFFF"/>
        </a:lt1>
        <a:dk2>
          <a:srgbClr val="4D4D4D"/>
        </a:dk2>
        <a:lt2>
          <a:srgbClr val="6BC4FF"/>
        </a:lt2>
        <a:accent1>
          <a:srgbClr val="F0C91D"/>
        </a:accent1>
        <a:accent2>
          <a:srgbClr val="4CD134"/>
        </a:accent2>
        <a:accent3>
          <a:srgbClr val="FFFFFF"/>
        </a:accent3>
        <a:accent4>
          <a:srgbClr val="404040"/>
        </a:accent4>
        <a:accent5>
          <a:srgbClr val="F6E1AB"/>
        </a:accent5>
        <a:accent6>
          <a:srgbClr val="44BD2E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0">
        <a:dk1>
          <a:srgbClr val="4D4D4D"/>
        </a:dk1>
        <a:lt1>
          <a:srgbClr val="FFFFFF"/>
        </a:lt1>
        <a:dk2>
          <a:srgbClr val="4D4D4D"/>
        </a:dk2>
        <a:lt2>
          <a:srgbClr val="6BC4FF"/>
        </a:lt2>
        <a:accent1>
          <a:srgbClr val="F0C91D"/>
        </a:accent1>
        <a:accent2>
          <a:srgbClr val="DDCF15"/>
        </a:accent2>
        <a:accent3>
          <a:srgbClr val="FFFFFF"/>
        </a:accent3>
        <a:accent4>
          <a:srgbClr val="404040"/>
        </a:accent4>
        <a:accent5>
          <a:srgbClr val="F6E1AB"/>
        </a:accent5>
        <a:accent6>
          <a:srgbClr val="C8BB12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1">
        <a:dk1>
          <a:srgbClr val="4D4D4D"/>
        </a:dk1>
        <a:lt1>
          <a:srgbClr val="FFFFFF"/>
        </a:lt1>
        <a:dk2>
          <a:srgbClr val="4D4D4D"/>
        </a:dk2>
        <a:lt2>
          <a:srgbClr val="C9CF15"/>
        </a:lt2>
        <a:accent1>
          <a:srgbClr val="6BC4FF"/>
        </a:accent1>
        <a:accent2>
          <a:srgbClr val="DDCF15"/>
        </a:accent2>
        <a:accent3>
          <a:srgbClr val="FFFFFF"/>
        </a:accent3>
        <a:accent4>
          <a:srgbClr val="404040"/>
        </a:accent4>
        <a:accent5>
          <a:srgbClr val="BADEFF"/>
        </a:accent5>
        <a:accent6>
          <a:srgbClr val="C8BB12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2">
        <a:dk1>
          <a:srgbClr val="4D4D4D"/>
        </a:dk1>
        <a:lt1>
          <a:srgbClr val="FFFFFF"/>
        </a:lt1>
        <a:dk2>
          <a:srgbClr val="4D4D4D"/>
        </a:dk2>
        <a:lt2>
          <a:srgbClr val="F4EE00"/>
        </a:lt2>
        <a:accent1>
          <a:srgbClr val="6BC4FF"/>
        </a:accent1>
        <a:accent2>
          <a:srgbClr val="DDCF15"/>
        </a:accent2>
        <a:accent3>
          <a:srgbClr val="FFFFFF"/>
        </a:accent3>
        <a:accent4>
          <a:srgbClr val="404040"/>
        </a:accent4>
        <a:accent5>
          <a:srgbClr val="BADEFF"/>
        </a:accent5>
        <a:accent6>
          <a:srgbClr val="C8BB12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3">
        <a:dk1>
          <a:srgbClr val="4D4D4D"/>
        </a:dk1>
        <a:lt1>
          <a:srgbClr val="FFFFFF"/>
        </a:lt1>
        <a:dk2>
          <a:srgbClr val="4D4D4D"/>
        </a:dk2>
        <a:lt2>
          <a:srgbClr val="F4EE00"/>
        </a:lt2>
        <a:accent1>
          <a:srgbClr val="6BC4FF"/>
        </a:accent1>
        <a:accent2>
          <a:srgbClr val="DDB72C"/>
        </a:accent2>
        <a:accent3>
          <a:srgbClr val="FFFFFF"/>
        </a:accent3>
        <a:accent4>
          <a:srgbClr val="404040"/>
        </a:accent4>
        <a:accent5>
          <a:srgbClr val="BADEFF"/>
        </a:accent5>
        <a:accent6>
          <a:srgbClr val="C8A627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1924</TotalTime>
  <Words>1786</Words>
  <Application>Microsoft Office PowerPoint</Application>
  <PresentationFormat>Экран (4:3)</PresentationFormat>
  <Paragraphs>230</Paragraphs>
  <Slides>31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Batang</vt:lpstr>
      <vt:lpstr>Calibri</vt:lpstr>
      <vt:lpstr>굴림</vt:lpstr>
      <vt:lpstr>Microsoft Sans Serif</vt:lpstr>
      <vt:lpstr>Times New Roman</vt:lpstr>
      <vt:lpstr>powerpoint-template</vt:lpstr>
      <vt:lpstr>Документ</vt:lpstr>
      <vt:lpstr>   Активирование  учебной мотивации обучающихся по биологии.</vt:lpstr>
      <vt:lpstr>Л.С. Выготский писал:</vt:lpstr>
      <vt:lpstr>Мотив - это то, что побуждает человека к действию.  </vt:lpstr>
      <vt:lpstr>Виды мотивации</vt:lpstr>
      <vt:lpstr>Факторы мотивации учебной деятельности  по биологии </vt:lpstr>
      <vt:lpstr>Содержание и объем учебного материала: </vt:lpstr>
      <vt:lpstr>Материально-техническая база обучения: </vt:lpstr>
      <vt:lpstr>Педагогические действия:  формы обучения, методы обучения, стиль: </vt:lpstr>
      <vt:lpstr>Качества учителя, стимулирующие у учащихся появление и проявление интереса к предмету: </vt:lpstr>
      <vt:lpstr>Приемы мотивации учебной деятельности:   Выход за пределы:</vt:lpstr>
      <vt:lpstr> Использование цитат, пословиц и поговорок:  </vt:lpstr>
      <vt:lpstr>Вхождение в образ:  </vt:lpstr>
      <vt:lpstr>Фантастическая добавка:</vt:lpstr>
      <vt:lpstr>Презентация PowerPoint</vt:lpstr>
      <vt:lpstr>Удивляй</vt:lpstr>
      <vt:lpstr>Да – нетка:</vt:lpstr>
      <vt:lpstr>Вначале эмоции:    Денис Майер</vt:lpstr>
      <vt:lpstr>«Мозговой штурм» – </vt:lpstr>
      <vt:lpstr>«Мозговой штурм» – </vt:lpstr>
      <vt:lpstr>Примеры задач для создания проблемной ситуации на уроке: </vt:lpstr>
      <vt:lpstr> Апелляция к жизненному опыту детей   Какие изменения произошли с яблоком на правом рисунке? Как сохранить яблоко?</vt:lpstr>
      <vt:lpstr>Лови ошибку:</vt:lpstr>
      <vt:lpstr>"Починить цепочку"</vt:lpstr>
      <vt:lpstr>Верите ли вы? </vt:lpstr>
      <vt:lpstr>Творческое домашнее задание</vt:lpstr>
      <vt:lpstr>Творческое домашнее задание</vt:lpstr>
      <vt:lpstr>Нетрадиционные темы сочинений  по биологии:</vt:lpstr>
      <vt:lpstr>Нетрадиционные темы сочинений  по биологии:</vt:lpstr>
      <vt:lpstr>для повышения мотивации учебной деятельности школьников по биологии необходимо следующее: </vt:lpstr>
      <vt:lpstr>Причина эффективной школьной мотивации  на самом деле ОДНА!!!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Мотивация учебной деятельности школьников по биологии.</dc:title>
  <dc:creator>Шешукова</dc:creator>
  <cp:lastModifiedBy>Пользователь Windows</cp:lastModifiedBy>
  <cp:revision>169</cp:revision>
  <dcterms:created xsi:type="dcterms:W3CDTF">2018-11-04T21:39:43Z</dcterms:created>
  <dcterms:modified xsi:type="dcterms:W3CDTF">2020-08-10T05:10:29Z</dcterms:modified>
</cp:coreProperties>
</file>